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1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2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F1979-1221-4A63-A6E3-0DBF7F5D9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F6F646-837C-4F36-9DF7-F9993C38B5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682E2-A147-4C2C-AA5A-AB32A68E9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A9F96-1AB0-402B-8B43-45EE4F35C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ED5FF-CA44-4672-A225-09D5DE77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808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17B25-1C91-4DB0-A6E1-47F3E2517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2C859A-574A-4C4E-B2AF-C21613B234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3C8AB-BE5E-443A-BE2F-587EF6E5D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25B88-AB13-46C4-BE3A-D9681E9EC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A389F-30FA-419F-BF8E-EF4E5CB7D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283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7F15BA-BA4A-43CA-9B7E-99B7F56879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FF0258-05CF-400F-AEAE-CC08CA9A22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A58F5-54B6-4556-90DB-DF9B09C1B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15357-6A03-4E3E-9C99-A2AD365F6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26C5-E22D-4686-9BF7-6E0919E8D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774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883D7-7E79-4B5F-A9A8-C6240B142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32E5E-B09B-4C76-AA75-F23B0FC0C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EC590-05B9-43C5-85E8-AD20EDEC0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9456C-3156-4FDA-8FD5-9169BEDAD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09BF3-AB28-4D79-B0FA-5A703B188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471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51411-C902-43D2-9AA5-CAE809562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29172C-3B17-40FF-9875-79798C84F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8B7DD-43D4-48A2-94C2-47BA32DE9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346A8-58D0-42E8-8AEE-44D759072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30B74-F62C-48E2-BFDE-211FD32E6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708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1D9F0-5747-4B78-8807-02EECF919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EA5A2-8795-4C0A-8CF6-703E6FB0E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495143-ECA6-4A8E-9844-D0BDCEB45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082645-5B78-4CAA-BE47-01204B26B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2/23/2022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1312B2-2B01-495D-8C0E-0FC01ED79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4A3E3-E843-495D-9191-1A3813066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110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90BC5-981F-4B75-97D0-8B4FC4C0F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93408-557B-4CAE-B440-CBC01BB6E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57D211-46DA-47A3-AC74-6EEF01AD59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68A36C-86EB-431A-89E9-39F305028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B7C2A4-BE94-487E-93BC-C6DB82EB0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6DA968-A059-44FD-96E0-5AA648FB9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2/23/2022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9EE207-878E-41B0-8F9E-1EE25A1C0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E3E4C4-4112-4BB1-AAC7-D1AACF77D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608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48C1E-EC3A-4037-B72F-7283EED12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73A574-CBAC-4F4F-AD01-1CC89F1BB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2/23/2022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CB81E4-DE47-4E2C-8082-4AE0A4156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DB6980-0F8F-4902-8B1D-2712B9F19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34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61427D-844C-4DC9-9FA6-813CA9BFA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2/23/2022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A75724-3E1F-4982-B206-A1B0A5094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A7E5D-AE2A-4A31-A330-16AFAD5EF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417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F77B4-5D14-445A-8936-8DDD86502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B2792-190F-48DA-9C32-0F15CA8B0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455B5C-D666-4AFC-9070-5FAE1187E2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ADC333-CF83-4870-968D-140C450E8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2/23/2022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A15048-0EAA-405F-B8C1-A4F8DD013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89EF1-50D9-4F21-AE27-8E493A46C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160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4622D-C48A-44A3-8446-D248DAFA5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93924A-CB1E-4714-9D40-8289632DF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15D4C-D30C-4141-834B-F4A6AAA981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08E3F6-273D-4D0A-8245-49AAAC74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2/23/2022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685C2A-A967-4013-9C06-1E914E8F0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1825E2-C693-4D2A-9705-6CE7C6F39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889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518593-D866-465A-B342-60CF67AFA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ED913-9C6F-4139-9FE0-9D01B9B93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A50CF-C38F-4A30-B8DA-F7B1BAF0F1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2/23/2022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00E64-A2E7-4E4D-94C7-D3CBC2BCD3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F16FB-6911-47FA-BD93-7C275CF8D8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554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0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A93BA1D2-8211-4B2F-AEAB-2A95CA767B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-122643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1DA9A7-2724-4224-9F65-FF05AC6CB9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503357"/>
            <a:ext cx="10268712" cy="1550896"/>
          </a:xfrm>
        </p:spPr>
        <p:txBody>
          <a:bodyPr anchor="b">
            <a:normAutofit/>
          </a:bodyPr>
          <a:lstStyle/>
          <a:p>
            <a:r>
              <a:rPr lang="en-US" sz="6200" dirty="0">
                <a:solidFill>
                  <a:schemeClr val="accent2">
                    <a:lumMod val="75000"/>
                  </a:schemeClr>
                </a:solidFill>
              </a:rPr>
              <a:t>Transformers Illustration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51267-A958-4A6F-AED5-F21D2DC2DD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3429000"/>
            <a:ext cx="10268712" cy="2606039"/>
          </a:xfrm>
        </p:spPr>
        <p:txBody>
          <a:bodyPr anchor="t">
            <a:normAutofit/>
          </a:bodyPr>
          <a:lstStyle/>
          <a:p>
            <a:pPr>
              <a:lnSpc>
                <a:spcPct val="91000"/>
              </a:lnSpc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Nano Computing Research Group</a:t>
            </a:r>
          </a:p>
          <a:p>
            <a:pPr>
              <a:lnSpc>
                <a:spcPct val="91000"/>
              </a:lnSpc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By</a:t>
            </a:r>
          </a:p>
          <a:p>
            <a:pPr>
              <a:lnSpc>
                <a:spcPct val="91000"/>
              </a:lnSpc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Srinivas Rahul Sapireddy</a:t>
            </a:r>
          </a:p>
          <a:p>
            <a:pPr>
              <a:lnSpc>
                <a:spcPct val="91000"/>
              </a:lnSpc>
            </a:pPr>
            <a:endParaRPr lang="en-US" sz="900" dirty="0"/>
          </a:p>
          <a:p>
            <a:pPr>
              <a:lnSpc>
                <a:spcPct val="91000"/>
              </a:lnSpc>
            </a:pP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67158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11D8B14-E666-4738-B16E-3C681192C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019225"/>
            <a:ext cx="5291666" cy="28195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A82D1E-920C-45D8-8B74-1F9D39126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2311135"/>
            <a:ext cx="5291667" cy="223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72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134EFE-6721-43E7-9A29-B80F96F98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3603" y="1747723"/>
            <a:ext cx="10905066" cy="2099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35E212-7F1C-49B0-A898-AD901C803143}"/>
              </a:ext>
            </a:extLst>
          </p:cNvPr>
          <p:cNvSpPr txBox="1"/>
          <p:nvPr/>
        </p:nvSpPr>
        <p:spPr>
          <a:xfrm>
            <a:off x="2298648" y="4202936"/>
            <a:ext cx="787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will learn representations for every query, key and value for every single word. </a:t>
            </a:r>
          </a:p>
        </p:txBody>
      </p:sp>
    </p:spTree>
    <p:extLst>
      <p:ext uri="{BB962C8B-B14F-4D97-AF65-F5344CB8AC3E}">
        <p14:creationId xmlns:p14="http://schemas.microsoft.com/office/powerpoint/2010/main" val="2662830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1D484-51AF-4896-8AD4-AC9FA189C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7DC76-54C5-45CE-A7AD-C707B67A0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We will have linear layers learn the representations of Q, K, V for every single word.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98CBC7-687A-4A48-A206-5C9FE08D7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" y="2416175"/>
            <a:ext cx="4295775" cy="4076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B7C5E2-86B8-4EB7-AA39-6FE4B78CB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51088"/>
            <a:ext cx="4162425" cy="18764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41A38A-CDD4-4BAA-A5F1-3155A8ACE511}"/>
              </a:ext>
            </a:extLst>
          </p:cNvPr>
          <p:cNvSpPr/>
          <p:nvPr/>
        </p:nvSpPr>
        <p:spPr>
          <a:xfrm>
            <a:off x="6896101" y="647700"/>
            <a:ext cx="2752724" cy="885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Representations are learnt by the linear layer 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7FAC77-8A04-4765-8CED-04A3F2FC5D14}"/>
              </a:ext>
            </a:extLst>
          </p:cNvPr>
          <p:cNvSpPr/>
          <p:nvPr/>
        </p:nvSpPr>
        <p:spPr>
          <a:xfrm>
            <a:off x="6896100" y="4519613"/>
            <a:ext cx="2752725" cy="771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Different representations of the network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71C1E7A-ABC6-4A42-8DC8-8DC2643E18C9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733925" y="4905376"/>
            <a:ext cx="2162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9B22805-36C8-468D-867E-85553F8B1C74}"/>
              </a:ext>
            </a:extLst>
          </p:cNvPr>
          <p:cNvSpPr/>
          <p:nvPr/>
        </p:nvSpPr>
        <p:spPr>
          <a:xfrm>
            <a:off x="6896100" y="5711030"/>
            <a:ext cx="2752725" cy="658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Positional Encodings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45F5278-031A-41C6-BDF3-99C87F6DE8B6}"/>
              </a:ext>
            </a:extLst>
          </p:cNvPr>
          <p:cNvCxnSpPr>
            <a:cxnSpLocks/>
          </p:cNvCxnSpPr>
          <p:nvPr/>
        </p:nvCxnSpPr>
        <p:spPr>
          <a:xfrm>
            <a:off x="4733925" y="6186489"/>
            <a:ext cx="2162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056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0803F-960E-43E5-9163-EB2526726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Mathematically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0E3BA5-399E-4999-9474-E8D4B9DD3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4114" y="2954600"/>
            <a:ext cx="3781425" cy="2590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7DF179-F7A8-4F48-B8AC-A1B05D853B31}"/>
              </a:ext>
            </a:extLst>
          </p:cNvPr>
          <p:cNvSpPr txBox="1"/>
          <p:nvPr/>
        </p:nvSpPr>
        <p:spPr>
          <a:xfrm>
            <a:off x="5091413" y="1432926"/>
            <a:ext cx="69100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Notes:</a:t>
            </a:r>
          </a:p>
          <a:p>
            <a:pPr marL="342900" indent="-342900">
              <a:buAutoNum type="arabicPeriod"/>
            </a:pPr>
            <a:r>
              <a:rPr lang="en-US" dirty="0"/>
              <a:t>Same encodings are fed into Q, K, V network.</a:t>
            </a:r>
          </a:p>
          <a:p>
            <a:pPr marL="342900" indent="-342900">
              <a:buAutoNum type="arabicPeriod"/>
            </a:pPr>
            <a:r>
              <a:rPr lang="en-US" dirty="0"/>
              <a:t>Because of different sets of weight’s, we are going to learn different representations.</a:t>
            </a:r>
          </a:p>
          <a:p>
            <a:pPr marL="342900" indent="-342900">
              <a:buAutoNum type="arabicPeriod"/>
            </a:pPr>
            <a:r>
              <a:rPr lang="en-US" dirty="0"/>
              <a:t>For every single word we have Q, K, V representations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7B48BF-08C1-461B-82E8-37EDE5AF4479}"/>
              </a:ext>
            </a:extLst>
          </p:cNvPr>
          <p:cNvSpPr/>
          <p:nvPr/>
        </p:nvSpPr>
        <p:spPr>
          <a:xfrm>
            <a:off x="2460434" y="2428344"/>
            <a:ext cx="881062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Word 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46DEAF7-C49B-4ADB-B2DA-C9614E9AC255}"/>
              </a:ext>
            </a:extLst>
          </p:cNvPr>
          <p:cNvCxnSpPr>
            <a:cxnSpLocks/>
          </p:cNvCxnSpPr>
          <p:nvPr/>
        </p:nvCxnSpPr>
        <p:spPr>
          <a:xfrm flipH="1" flipV="1">
            <a:off x="2900965" y="2733144"/>
            <a:ext cx="1" cy="650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2CF237E-8C27-4CFC-97C5-D14690509B39}"/>
              </a:ext>
            </a:extLst>
          </p:cNvPr>
          <p:cNvSpPr/>
          <p:nvPr/>
        </p:nvSpPr>
        <p:spPr>
          <a:xfrm>
            <a:off x="3501040" y="2230700"/>
            <a:ext cx="1419224" cy="6500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Weights of linear network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B838B65-F26F-4FA0-9C30-E3CE6AB494DF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3312892" y="2880782"/>
            <a:ext cx="897760" cy="481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52BBCED-84F2-4393-8A8B-28935A3E455A}"/>
              </a:ext>
            </a:extLst>
          </p:cNvPr>
          <p:cNvSpPr/>
          <p:nvPr/>
        </p:nvSpPr>
        <p:spPr>
          <a:xfrm>
            <a:off x="70232" y="3158474"/>
            <a:ext cx="766160" cy="7352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Q value of word 1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5A36D88-ACEC-4BC2-8AC3-AA8A6CC3F362}"/>
              </a:ext>
            </a:extLst>
          </p:cNvPr>
          <p:cNvCxnSpPr>
            <a:cxnSpLocks/>
          </p:cNvCxnSpPr>
          <p:nvPr/>
        </p:nvCxnSpPr>
        <p:spPr>
          <a:xfrm flipH="1">
            <a:off x="923925" y="3526100"/>
            <a:ext cx="1144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1D927690-CD1C-41BB-9A84-E27292AE3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047" y="3058185"/>
            <a:ext cx="3542818" cy="139000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F4E789B-75F9-4251-B80F-BF83BD58CB32}"/>
              </a:ext>
            </a:extLst>
          </p:cNvPr>
          <p:cNvSpPr/>
          <p:nvPr/>
        </p:nvSpPr>
        <p:spPr>
          <a:xfrm>
            <a:off x="7055928" y="5035446"/>
            <a:ext cx="2981055" cy="389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Length of our sequence (3 in our case) – dimension of the model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D2CBE85-0C07-4B22-9506-3A7AB5ED3535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8546456" y="4448190"/>
            <a:ext cx="0" cy="58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830BED2-339E-4E16-B205-DC60F8F7D450}"/>
              </a:ext>
            </a:extLst>
          </p:cNvPr>
          <p:cNvSpPr/>
          <p:nvPr/>
        </p:nvSpPr>
        <p:spPr>
          <a:xfrm>
            <a:off x="3501040" y="5724525"/>
            <a:ext cx="1464499" cy="695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Dimension of our word in the sequence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8D3D074-AFB9-4E89-8624-4870F00282E3}"/>
              </a:ext>
            </a:extLst>
          </p:cNvPr>
          <p:cNvCxnSpPr>
            <a:cxnSpLocks/>
          </p:cNvCxnSpPr>
          <p:nvPr/>
        </p:nvCxnSpPr>
        <p:spPr>
          <a:xfrm>
            <a:off x="4232233" y="5251442"/>
            <a:ext cx="0" cy="473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699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39C91-3D7A-4441-9749-BB8A330BB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Dimensions of Attention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C0CA01-EBE8-4C2B-9B92-4AF245DED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701" y="2239203"/>
            <a:ext cx="1772794" cy="36933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583C4C-2E4B-4BD5-B7BC-8861806EA954}"/>
                  </a:ext>
                </a:extLst>
              </p:cNvPr>
              <p:cNvSpPr txBox="1"/>
              <p:nvPr/>
            </p:nvSpPr>
            <p:spPr>
              <a:xfrm>
                <a:off x="1170771" y="3086402"/>
                <a:ext cx="9246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[D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]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583C4C-2E4B-4BD5-B7BC-8861806EA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771" y="3086402"/>
                <a:ext cx="924677" cy="369332"/>
              </a:xfrm>
              <a:prstGeom prst="rect">
                <a:avLst/>
              </a:prstGeom>
              <a:blipFill>
                <a:blip r:embed="rId3"/>
                <a:stretch>
                  <a:fillRect l="-5263" t="-8197" r="-526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DA109A2-D1F6-46B0-BD67-281B3C507297}"/>
              </a:ext>
            </a:extLst>
          </p:cNvPr>
          <p:cNvSpPr txBox="1"/>
          <p:nvPr/>
        </p:nvSpPr>
        <p:spPr>
          <a:xfrm>
            <a:off x="165105" y="3060237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[T x D]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3175C0-FBBC-4ED4-B393-4A393B71E584}"/>
                  </a:ext>
                </a:extLst>
              </p:cNvPr>
              <p:cNvSpPr txBox="1"/>
              <p:nvPr/>
            </p:nvSpPr>
            <p:spPr>
              <a:xfrm>
                <a:off x="2282495" y="3086402"/>
                <a:ext cx="9230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x D]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3175C0-FBBC-4ED4-B393-4A393B71E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495" y="3086402"/>
                <a:ext cx="923073" cy="369332"/>
              </a:xfrm>
              <a:prstGeom prst="rect">
                <a:avLst/>
              </a:prstGeom>
              <a:blipFill>
                <a:blip r:embed="rId4"/>
                <a:stretch>
                  <a:fillRect l="-5263" t="-8197" r="-460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D1EB11-EA39-44D3-907B-6485E6FCC5AC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558002" y="2582370"/>
            <a:ext cx="505674" cy="477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4991326-6398-4C70-9E88-7C3D215F0FD8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489823" y="2608535"/>
            <a:ext cx="254209" cy="477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FE3FF51-D5C3-4F48-915B-BD2886760088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1633110" y="2608535"/>
            <a:ext cx="53988" cy="477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555A37-787F-44A7-A07E-0D2FDF24099C}"/>
                  </a:ext>
                </a:extLst>
              </p:cNvPr>
              <p:cNvSpPr txBox="1"/>
              <p:nvPr/>
            </p:nvSpPr>
            <p:spPr>
              <a:xfrm>
                <a:off x="255647" y="3807891"/>
                <a:ext cx="437197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T = Number of words in sequence (3 here)</a:t>
                </a:r>
              </a:p>
              <a:p>
                <a:r>
                  <a:rPr lang="en-US" sz="1400" dirty="0"/>
                  <a:t>D = Dimension of the model (4 here)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 Dimensions after representation encoded (4 here)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555A37-787F-44A7-A07E-0D2FDF240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647" y="3807891"/>
                <a:ext cx="4371976" cy="738664"/>
              </a:xfrm>
              <a:prstGeom prst="rect">
                <a:avLst/>
              </a:prstGeom>
              <a:blipFill>
                <a:blip r:embed="rId5"/>
                <a:stretch>
                  <a:fillRect l="-418" t="-1653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96DB4332-A7CB-42A0-8F95-F2791AFBD4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5876" y="1962975"/>
            <a:ext cx="4439165" cy="215944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7268635-1A8B-477B-AD4E-41AF6BC94058}"/>
                  </a:ext>
                </a:extLst>
              </p:cNvPr>
              <p:cNvSpPr txBox="1"/>
              <p:nvPr/>
            </p:nvSpPr>
            <p:spPr>
              <a:xfrm>
                <a:off x="6517147" y="1551881"/>
                <a:ext cx="8942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[T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]</a:t>
                </a: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7268635-1A8B-477B-AD4E-41AF6BC94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147" y="1551881"/>
                <a:ext cx="894219" cy="369332"/>
              </a:xfrm>
              <a:prstGeom prst="rect">
                <a:avLst/>
              </a:prstGeom>
              <a:blipFill>
                <a:blip r:embed="rId7"/>
                <a:stretch>
                  <a:fillRect l="-5442" t="-10000" r="-544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0F90A34-5AA9-4C88-B381-21B63C35F3FB}"/>
              </a:ext>
            </a:extLst>
          </p:cNvPr>
          <p:cNvSpPr txBox="1"/>
          <p:nvPr/>
        </p:nvSpPr>
        <p:spPr>
          <a:xfrm>
            <a:off x="7411366" y="5044521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[T x T]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12B15C0-A226-48CE-BD8E-50F4D1AB9513}"/>
                  </a:ext>
                </a:extLst>
              </p:cNvPr>
              <p:cNvSpPr txBox="1"/>
              <p:nvPr/>
            </p:nvSpPr>
            <p:spPr>
              <a:xfrm>
                <a:off x="8703331" y="2198284"/>
                <a:ext cx="8942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[T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]</a:t>
                </a: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12B15C0-A226-48CE-BD8E-50F4D1AB9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331" y="2198284"/>
                <a:ext cx="894219" cy="369332"/>
              </a:xfrm>
              <a:prstGeom prst="rect">
                <a:avLst/>
              </a:prstGeom>
              <a:blipFill>
                <a:blip r:embed="rId8"/>
                <a:stretch>
                  <a:fillRect l="-6164" t="-10000" r="-547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21B4AA9-DAD1-4F80-B8E2-3AAC585631D7}"/>
                  </a:ext>
                </a:extLst>
              </p:cNvPr>
              <p:cNvSpPr txBox="1"/>
              <p:nvPr/>
            </p:nvSpPr>
            <p:spPr>
              <a:xfrm>
                <a:off x="5435996" y="3130014"/>
                <a:ext cx="8942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[T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]</a:t>
                </a: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21B4AA9-DAD1-4F80-B8E2-3AAC58563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996" y="3130014"/>
                <a:ext cx="894219" cy="369332"/>
              </a:xfrm>
              <a:prstGeom prst="rect">
                <a:avLst/>
              </a:prstGeom>
              <a:blipFill>
                <a:blip r:embed="rId9"/>
                <a:stretch>
                  <a:fillRect l="-6164" t="-8197" r="-547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>
            <a:extLst>
              <a:ext uri="{FF2B5EF4-FFF2-40B4-BE49-F238E27FC236}">
                <a16:creationId xmlns:a16="http://schemas.microsoft.com/office/drawing/2014/main" id="{8AEC49EF-55E2-46A3-BFF0-E3AC57DF9377}"/>
              </a:ext>
            </a:extLst>
          </p:cNvPr>
          <p:cNvSpPr/>
          <p:nvPr/>
        </p:nvSpPr>
        <p:spPr>
          <a:xfrm rot="5400000">
            <a:off x="7676523" y="3051136"/>
            <a:ext cx="155448" cy="914400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73C35E4-2D3A-45D3-A509-699D3A8D976D}"/>
              </a:ext>
            </a:extLst>
          </p:cNvPr>
          <p:cNvSpPr/>
          <p:nvPr/>
        </p:nvSpPr>
        <p:spPr>
          <a:xfrm>
            <a:off x="7067100" y="4214139"/>
            <a:ext cx="1581150" cy="738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Weighted representations of every single word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B7E8F5-8EFE-4E92-A556-E9662147DDB9}"/>
              </a:ext>
            </a:extLst>
          </p:cNvPr>
          <p:cNvCxnSpPr>
            <a:cxnSpLocks/>
          </p:cNvCxnSpPr>
          <p:nvPr/>
        </p:nvCxnSpPr>
        <p:spPr>
          <a:xfrm>
            <a:off x="7857675" y="3717886"/>
            <a:ext cx="0" cy="404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59064C0-CFA4-4C6A-B5BC-59DBF1ED6978}"/>
                  </a:ext>
                </a:extLst>
              </p:cNvPr>
              <p:cNvSpPr txBox="1"/>
              <p:nvPr/>
            </p:nvSpPr>
            <p:spPr>
              <a:xfrm>
                <a:off x="7361061" y="1559206"/>
                <a:ext cx="8926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x T]</a:t>
                </a: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59064C0-CFA4-4C6A-B5BC-59DBF1ED6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1061" y="1559206"/>
                <a:ext cx="892617" cy="369332"/>
              </a:xfrm>
              <a:prstGeom prst="rect">
                <a:avLst/>
              </a:prstGeom>
              <a:blipFill>
                <a:blip r:embed="rId10"/>
                <a:stretch>
                  <a:fillRect l="-6164" t="-10000" r="-547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6DAA94B2-F3A3-4736-B168-54C81B4B48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85984" y="1394905"/>
            <a:ext cx="258127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504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B75BE-18CA-41CE-BB83-BC3D50B7E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890" y="21868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Scaled Dot Product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C537D5-5BD1-47D6-9E77-534B9004E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90" y="1272381"/>
            <a:ext cx="8669438" cy="39518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36CEB9-DB19-44AC-9A20-303CFC811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483" y="5341208"/>
            <a:ext cx="3026478" cy="10269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A84EC8-A0E2-493F-9A78-22D5E5E36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106" y="5327967"/>
            <a:ext cx="2473244" cy="103829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A9E61BD-1511-43F6-803C-E34CD71AA631}"/>
              </a:ext>
            </a:extLst>
          </p:cNvPr>
          <p:cNvSpPr/>
          <p:nvPr/>
        </p:nvSpPr>
        <p:spPr>
          <a:xfrm>
            <a:off x="9109880" y="2281239"/>
            <a:ext cx="2851230" cy="862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For every K vector we want to find vectors where Q is similar.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21A5D5-3A85-4BC2-893D-E421BAE8DB34}"/>
              </a:ext>
            </a:extLst>
          </p:cNvPr>
          <p:cNvSpPr/>
          <p:nvPr/>
        </p:nvSpPr>
        <p:spPr>
          <a:xfrm>
            <a:off x="426892" y="3924300"/>
            <a:ext cx="2287733" cy="952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Most of the information is coming from here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A722C7-A9EF-40B2-BF68-F6AE846A98B7}"/>
              </a:ext>
            </a:extLst>
          </p:cNvPr>
          <p:cNvSpPr/>
          <p:nvPr/>
        </p:nvSpPr>
        <p:spPr>
          <a:xfrm>
            <a:off x="1828800" y="4086225"/>
            <a:ext cx="400050" cy="3238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0.6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96EA92-3B06-4438-B4CB-4BAFEE5CB9AB}"/>
              </a:ext>
            </a:extLst>
          </p:cNvPr>
          <p:cNvSpPr/>
          <p:nvPr/>
        </p:nvSpPr>
        <p:spPr>
          <a:xfrm>
            <a:off x="4316180" y="4086225"/>
            <a:ext cx="400050" cy="3238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0.2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8F95A4-E3E0-42DD-8425-2E7B9B0C6E06}"/>
              </a:ext>
            </a:extLst>
          </p:cNvPr>
          <p:cNvSpPr/>
          <p:nvPr/>
        </p:nvSpPr>
        <p:spPr>
          <a:xfrm>
            <a:off x="3055536" y="4086225"/>
            <a:ext cx="400050" cy="3238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0.2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2E884D-E577-4E3F-A58C-628A4D40FFD6}"/>
              </a:ext>
            </a:extLst>
          </p:cNvPr>
          <p:cNvSpPr/>
          <p:nvPr/>
        </p:nvSpPr>
        <p:spPr>
          <a:xfrm>
            <a:off x="1752600" y="6486525"/>
            <a:ext cx="2857500" cy="2667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Vector representation for word 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1572CA-5A4D-48F4-B7FB-0CBE32C223B8}"/>
              </a:ext>
            </a:extLst>
          </p:cNvPr>
          <p:cNvSpPr/>
          <p:nvPr/>
        </p:nvSpPr>
        <p:spPr>
          <a:xfrm>
            <a:off x="5468978" y="6469987"/>
            <a:ext cx="2857500" cy="2667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Vector representation for word 2</a:t>
            </a:r>
          </a:p>
        </p:txBody>
      </p:sp>
    </p:spTree>
    <p:extLst>
      <p:ext uri="{BB962C8B-B14F-4D97-AF65-F5344CB8AC3E}">
        <p14:creationId xmlns:p14="http://schemas.microsoft.com/office/powerpoint/2010/main" val="217397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9484F-934E-47B6-B6B5-4CF6775BE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Multi-Head 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A5858-4A9D-4D1E-8CEB-07586C85B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40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Same thing as self-attention but performs self-attention head amounts of times.</a:t>
            </a:r>
          </a:p>
          <a:p>
            <a:r>
              <a:rPr lang="en-US" sz="2000" dirty="0"/>
              <a:t>If we have 3 heads it performs self-attention 3 times.</a:t>
            </a:r>
          </a:p>
          <a:p>
            <a:r>
              <a:rPr lang="en-US" sz="2000" dirty="0"/>
              <a:t>The original transformer used 8 heads.</a:t>
            </a:r>
          </a:p>
          <a:p>
            <a:r>
              <a:rPr lang="en-US" sz="2000" dirty="0"/>
              <a:t>So, we run self-attention 8 times over 8 K’s, V’s and Q’s.</a:t>
            </a:r>
          </a:p>
          <a:p>
            <a:r>
              <a:rPr lang="en-US" sz="2000" dirty="0"/>
              <a:t>Final representation comes from concatenation of individual self-attention outputs.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 Each head has dimensionality = D/Heads.</a:t>
            </a:r>
          </a:p>
          <a:p>
            <a:pPr marL="0" indent="0">
              <a:buNone/>
            </a:pPr>
            <a:r>
              <a:rPr lang="en-US" sz="2000" dirty="0"/>
              <a:t>      - D here is the model dimensionality.</a:t>
            </a:r>
          </a:p>
          <a:p>
            <a:r>
              <a:rPr lang="en-US" sz="2000" dirty="0"/>
              <a:t>How may number of heads we have we are going to initialize that many number of linear layers.</a:t>
            </a:r>
          </a:p>
          <a:p>
            <a:r>
              <a:rPr lang="en-US" sz="2000" dirty="0"/>
              <a:t>In our case we have 2 heads, so we are going to initialize 2 linear layers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0E7247-FDEE-4B86-8915-D4679D434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389" y="1551791"/>
            <a:ext cx="3731871" cy="398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72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D7D2E1-149F-4A66-BFDF-329219615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54" y="395287"/>
            <a:ext cx="3705225" cy="6067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E84A5B-415E-4A77-A59A-3E7813958A33}"/>
              </a:ext>
            </a:extLst>
          </p:cNvPr>
          <p:cNvSpPr txBox="1"/>
          <p:nvPr/>
        </p:nvSpPr>
        <p:spPr>
          <a:xfrm>
            <a:off x="3866825" y="1524000"/>
            <a:ext cx="12747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Number of heads =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A5B9C8-4CD7-4730-AF60-DE9B668B142B}"/>
              </a:ext>
            </a:extLst>
          </p:cNvPr>
          <p:cNvSpPr txBox="1"/>
          <p:nvPr/>
        </p:nvSpPr>
        <p:spPr>
          <a:xfrm>
            <a:off x="3866825" y="1770221"/>
            <a:ext cx="8338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d_model</a:t>
            </a:r>
            <a:r>
              <a:rPr lang="en-US" sz="1000" dirty="0"/>
              <a:t> = 4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DDF4FB-10DC-4B16-8CF0-9C4D6608226F}"/>
              </a:ext>
            </a:extLst>
          </p:cNvPr>
          <p:cNvCxnSpPr>
            <a:cxnSpLocks/>
          </p:cNvCxnSpPr>
          <p:nvPr/>
        </p:nvCxnSpPr>
        <p:spPr>
          <a:xfrm>
            <a:off x="2438400" y="1647110"/>
            <a:ext cx="1428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969ED3-1366-4AEB-AD9E-A5F22C524AD5}"/>
              </a:ext>
            </a:extLst>
          </p:cNvPr>
          <p:cNvCxnSpPr>
            <a:cxnSpLocks/>
          </p:cNvCxnSpPr>
          <p:nvPr/>
        </p:nvCxnSpPr>
        <p:spPr>
          <a:xfrm>
            <a:off x="2651566" y="1893330"/>
            <a:ext cx="121525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85DA7D3-2412-480D-BC7D-6D82377F456F}"/>
              </a:ext>
            </a:extLst>
          </p:cNvPr>
          <p:cNvCxnSpPr>
            <a:cxnSpLocks/>
          </p:cNvCxnSpPr>
          <p:nvPr/>
        </p:nvCxnSpPr>
        <p:spPr>
          <a:xfrm>
            <a:off x="5141533" y="1646395"/>
            <a:ext cx="1428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5D34FD4-083A-4CC6-98E7-421589D66092}"/>
              </a:ext>
            </a:extLst>
          </p:cNvPr>
          <p:cNvSpPr txBox="1"/>
          <p:nvPr/>
        </p:nvSpPr>
        <p:spPr>
          <a:xfrm>
            <a:off x="6613317" y="1524000"/>
            <a:ext cx="16257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So, we have 2K’s, 2Q’s, 2V’s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9A8657F9-393B-410B-A111-DF55AAA55AB4}"/>
              </a:ext>
            </a:extLst>
          </p:cNvPr>
          <p:cNvSpPr/>
          <p:nvPr/>
        </p:nvSpPr>
        <p:spPr>
          <a:xfrm>
            <a:off x="4700708" y="2466975"/>
            <a:ext cx="157042" cy="12001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87D1C1-2AC3-4FC4-8A96-7DD6EBA199CC}"/>
              </a:ext>
            </a:extLst>
          </p:cNvPr>
          <p:cNvCxnSpPr>
            <a:cxnSpLocks/>
          </p:cNvCxnSpPr>
          <p:nvPr/>
        </p:nvCxnSpPr>
        <p:spPr>
          <a:xfrm>
            <a:off x="5141533" y="3075145"/>
            <a:ext cx="1428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77FCAE7-1BF0-42EC-B9DC-DA52069D3FCC}"/>
              </a:ext>
            </a:extLst>
          </p:cNvPr>
          <p:cNvSpPr txBox="1"/>
          <p:nvPr/>
        </p:nvSpPr>
        <p:spPr>
          <a:xfrm>
            <a:off x="6569958" y="2943939"/>
            <a:ext cx="15295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Linear Layers initialization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9DB83A7-AC37-4D1F-A61A-6E07A24F45E0}"/>
              </a:ext>
            </a:extLst>
          </p:cNvPr>
          <p:cNvCxnSpPr>
            <a:cxnSpLocks/>
          </p:cNvCxnSpPr>
          <p:nvPr/>
        </p:nvCxnSpPr>
        <p:spPr>
          <a:xfrm>
            <a:off x="4193916" y="4294345"/>
            <a:ext cx="23760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808E928-FC93-47D7-BA00-FF8DF0987960}"/>
              </a:ext>
            </a:extLst>
          </p:cNvPr>
          <p:cNvSpPr txBox="1"/>
          <p:nvPr/>
        </p:nvSpPr>
        <p:spPr>
          <a:xfrm>
            <a:off x="6736588" y="417123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[1 x 3 x 2]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6FA6FC-020D-43FA-8A51-FDD829AFCD85}"/>
              </a:ext>
            </a:extLst>
          </p:cNvPr>
          <p:cNvSpPr txBox="1"/>
          <p:nvPr/>
        </p:nvSpPr>
        <p:spPr>
          <a:xfrm>
            <a:off x="6736588" y="4417455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[1 x 3 x 2]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D48B1D2-7366-42F7-A1E9-3B25318EB37F}"/>
              </a:ext>
            </a:extLst>
          </p:cNvPr>
          <p:cNvCxnSpPr>
            <a:cxnSpLocks/>
          </p:cNvCxnSpPr>
          <p:nvPr/>
        </p:nvCxnSpPr>
        <p:spPr>
          <a:xfrm>
            <a:off x="3348257" y="5037295"/>
            <a:ext cx="32217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027EA04-0633-4ABE-B46A-4C1B81B28D24}"/>
              </a:ext>
            </a:extLst>
          </p:cNvPr>
          <p:cNvSpPr txBox="1"/>
          <p:nvPr/>
        </p:nvSpPr>
        <p:spPr>
          <a:xfrm>
            <a:off x="6736588" y="49141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[1 x 3 x 3]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2C798F9-DC41-47A7-B142-C434B670E5F3}"/>
              </a:ext>
            </a:extLst>
          </p:cNvPr>
          <p:cNvCxnSpPr>
            <a:cxnSpLocks/>
          </p:cNvCxnSpPr>
          <p:nvPr/>
        </p:nvCxnSpPr>
        <p:spPr>
          <a:xfrm>
            <a:off x="3928865" y="5518782"/>
            <a:ext cx="26410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0B516A0-8633-4505-B4C6-AD9A9FCFF317}"/>
              </a:ext>
            </a:extLst>
          </p:cNvPr>
          <p:cNvSpPr txBox="1"/>
          <p:nvPr/>
        </p:nvSpPr>
        <p:spPr>
          <a:xfrm>
            <a:off x="6736588" y="5416868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[1 x 3 x 3]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DD53DCB-2E19-486A-AB53-1B029877249F}"/>
              </a:ext>
            </a:extLst>
          </p:cNvPr>
          <p:cNvCxnSpPr>
            <a:cxnSpLocks/>
          </p:cNvCxnSpPr>
          <p:nvPr/>
        </p:nvCxnSpPr>
        <p:spPr>
          <a:xfrm>
            <a:off x="3597927" y="5984796"/>
            <a:ext cx="29720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E6582E0-EFBD-4ACF-BF04-9C7A6645F1D4}"/>
              </a:ext>
            </a:extLst>
          </p:cNvPr>
          <p:cNvSpPr txBox="1"/>
          <p:nvPr/>
        </p:nvSpPr>
        <p:spPr>
          <a:xfrm>
            <a:off x="6678879" y="5861685"/>
            <a:ext cx="8050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[1 x 3 x 4/2]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13D2EF6-3898-4EA8-89BE-1E68A7F527E3}"/>
              </a:ext>
            </a:extLst>
          </p:cNvPr>
          <p:cNvCxnSpPr>
            <a:cxnSpLocks/>
          </p:cNvCxnSpPr>
          <p:nvPr/>
        </p:nvCxnSpPr>
        <p:spPr>
          <a:xfrm>
            <a:off x="2781530" y="4540565"/>
            <a:ext cx="37884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29194BD-666F-49DC-97AB-CFADD7ECB936}"/>
              </a:ext>
            </a:extLst>
          </p:cNvPr>
          <p:cNvSpPr txBox="1"/>
          <p:nvPr/>
        </p:nvSpPr>
        <p:spPr>
          <a:xfrm>
            <a:off x="8572500" y="2659646"/>
            <a:ext cx="22890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Example:</a:t>
            </a:r>
          </a:p>
          <a:p>
            <a:r>
              <a:rPr lang="en-US" sz="1200" dirty="0"/>
              <a:t>Number of words in sequence = 3</a:t>
            </a:r>
          </a:p>
          <a:p>
            <a:r>
              <a:rPr lang="en-US" sz="1200" dirty="0"/>
              <a:t>Dimension of each word = 4</a:t>
            </a:r>
          </a:p>
          <a:p>
            <a:r>
              <a:rPr lang="en-US" sz="1200" dirty="0"/>
              <a:t>Number of heads = 2</a:t>
            </a:r>
          </a:p>
          <a:p>
            <a:r>
              <a:rPr lang="en-US" sz="1200" dirty="0"/>
              <a:t>Number of batches =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C46D30-CB37-47C4-946C-036F6AEC786A}"/>
              </a:ext>
            </a:extLst>
          </p:cNvPr>
          <p:cNvSpPr txBox="1"/>
          <p:nvPr/>
        </p:nvSpPr>
        <p:spPr>
          <a:xfrm>
            <a:off x="8010549" y="49141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[1 x </a:t>
            </a:r>
            <a:r>
              <a:rPr lang="en-US" sz="1000" b="1" dirty="0"/>
              <a:t>3</a:t>
            </a:r>
            <a:r>
              <a:rPr lang="en-US" sz="1000" dirty="0"/>
              <a:t> x 2]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950CBB-8A8D-4DF7-8C6F-4E8CEF9A8138}"/>
              </a:ext>
            </a:extLst>
          </p:cNvPr>
          <p:cNvSpPr txBox="1"/>
          <p:nvPr/>
        </p:nvSpPr>
        <p:spPr>
          <a:xfrm>
            <a:off x="8594898" y="4914182"/>
            <a:ext cx="2487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*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C19F46E-06ED-4CB8-84BB-70E9A7CCA4BF}"/>
              </a:ext>
            </a:extLst>
          </p:cNvPr>
          <p:cNvSpPr txBox="1"/>
          <p:nvPr/>
        </p:nvSpPr>
        <p:spPr>
          <a:xfrm>
            <a:off x="8716438" y="4914182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[1 x 2 x</a:t>
            </a:r>
            <a:r>
              <a:rPr lang="en-US" sz="1000" b="1" dirty="0"/>
              <a:t> 3</a:t>
            </a:r>
            <a:r>
              <a:rPr lang="en-US" sz="1000" dirty="0"/>
              <a:t>]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3AB95D8-7C85-480A-BDA2-C12B171D5BBA}"/>
              </a:ext>
            </a:extLst>
          </p:cNvPr>
          <p:cNvCxnSpPr>
            <a:cxnSpLocks/>
            <a:stCxn id="38" idx="1"/>
            <a:endCxn id="24" idx="3"/>
          </p:cNvCxnSpPr>
          <p:nvPr/>
        </p:nvCxnSpPr>
        <p:spPr>
          <a:xfrm flipH="1">
            <a:off x="7426200" y="5037295"/>
            <a:ext cx="5843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37B05801-7D96-4971-8029-722B7EA4D322}"/>
              </a:ext>
            </a:extLst>
          </p:cNvPr>
          <p:cNvCxnSpPr>
            <a:cxnSpLocks/>
            <a:stCxn id="20" idx="3"/>
            <a:endCxn id="28" idx="3"/>
          </p:cNvCxnSpPr>
          <p:nvPr/>
        </p:nvCxnSpPr>
        <p:spPr>
          <a:xfrm>
            <a:off x="7426200" y="4294345"/>
            <a:ext cx="57708" cy="1690451"/>
          </a:xfrm>
          <a:prstGeom prst="bentConnector3">
            <a:avLst>
              <a:gd name="adj1" fmla="val 3731212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1E5705BC-8632-4225-AA90-ABCC1AAAF603}"/>
              </a:ext>
            </a:extLst>
          </p:cNvPr>
          <p:cNvSpPr/>
          <p:nvPr/>
        </p:nvSpPr>
        <p:spPr>
          <a:xfrm>
            <a:off x="9061244" y="5447824"/>
            <a:ext cx="1144544" cy="109894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Input Dimension = Output Dimension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3A7D70D-441B-4BAA-973B-F3CFE34F3C76}"/>
              </a:ext>
            </a:extLst>
          </p:cNvPr>
          <p:cNvSpPr txBox="1"/>
          <p:nvPr/>
        </p:nvSpPr>
        <p:spPr>
          <a:xfrm>
            <a:off x="4793955" y="1772364"/>
            <a:ext cx="14494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Dimension of each word</a:t>
            </a:r>
          </a:p>
        </p:txBody>
      </p:sp>
    </p:spTree>
    <p:extLst>
      <p:ext uri="{BB962C8B-B14F-4D97-AF65-F5344CB8AC3E}">
        <p14:creationId xmlns:p14="http://schemas.microsoft.com/office/powerpoint/2010/main" val="8462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A6A298B-CC73-4A19-B034-A13C16917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07" y="661987"/>
            <a:ext cx="4876800" cy="553402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275D5B-6100-42A4-9635-C15A043E0421}"/>
              </a:ext>
            </a:extLst>
          </p:cNvPr>
          <p:cNvCxnSpPr>
            <a:cxnSpLocks/>
          </p:cNvCxnSpPr>
          <p:nvPr/>
        </p:nvCxnSpPr>
        <p:spPr>
          <a:xfrm>
            <a:off x="3075007" y="962025"/>
            <a:ext cx="3925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40A741A-8CB6-41A2-A266-971C8C9599F5}"/>
              </a:ext>
            </a:extLst>
          </p:cNvPr>
          <p:cNvSpPr txBox="1"/>
          <p:nvPr/>
        </p:nvSpPr>
        <p:spPr>
          <a:xfrm>
            <a:off x="7214105" y="83122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[1 x 3 x 4]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64A1B8-F54D-44A9-B806-DC45515A245C}"/>
              </a:ext>
            </a:extLst>
          </p:cNvPr>
          <p:cNvCxnSpPr>
            <a:cxnSpLocks/>
          </p:cNvCxnSpPr>
          <p:nvPr/>
        </p:nvCxnSpPr>
        <p:spPr>
          <a:xfrm>
            <a:off x="4646632" y="1895475"/>
            <a:ext cx="23542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8E400CE-C093-4275-B785-919D986C93B4}"/>
              </a:ext>
            </a:extLst>
          </p:cNvPr>
          <p:cNvSpPr txBox="1"/>
          <p:nvPr/>
        </p:nvSpPr>
        <p:spPr>
          <a:xfrm>
            <a:off x="7214105" y="1764670"/>
            <a:ext cx="10711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[1 x 3 x 4/2] * 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BC5373A-7FD9-4AEF-B4FD-86E36C87D345}"/>
              </a:ext>
            </a:extLst>
          </p:cNvPr>
          <p:cNvCxnSpPr>
            <a:cxnSpLocks/>
          </p:cNvCxnSpPr>
          <p:nvPr/>
        </p:nvCxnSpPr>
        <p:spPr>
          <a:xfrm>
            <a:off x="5151457" y="2667000"/>
            <a:ext cx="1849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67768CB-9B4A-4A49-9A72-4F7E00E5EF32}"/>
              </a:ext>
            </a:extLst>
          </p:cNvPr>
          <p:cNvCxnSpPr>
            <a:cxnSpLocks/>
          </p:cNvCxnSpPr>
          <p:nvPr/>
        </p:nvCxnSpPr>
        <p:spPr>
          <a:xfrm>
            <a:off x="5246707" y="2876550"/>
            <a:ext cx="1754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2EBF91B-D0AC-4B05-A76B-699121CF8AB6}"/>
              </a:ext>
            </a:extLst>
          </p:cNvPr>
          <p:cNvSpPr txBox="1"/>
          <p:nvPr/>
        </p:nvSpPr>
        <p:spPr>
          <a:xfrm>
            <a:off x="7183962" y="2778755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[1 x 3 x 4/2] * 2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74ACE9-E365-42E7-92EC-2E47564D57DB}"/>
              </a:ext>
            </a:extLst>
          </p:cNvPr>
          <p:cNvSpPr txBox="1"/>
          <p:nvPr/>
        </p:nvSpPr>
        <p:spPr>
          <a:xfrm>
            <a:off x="7183962" y="2517145"/>
            <a:ext cx="10711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[1 x 3 x 4/2] *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1B71FC-5E36-4102-818B-02452A7FF502}"/>
              </a:ext>
            </a:extLst>
          </p:cNvPr>
          <p:cNvSpPr txBox="1"/>
          <p:nvPr/>
        </p:nvSpPr>
        <p:spPr>
          <a:xfrm>
            <a:off x="7183961" y="3662035"/>
            <a:ext cx="864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[1 x 3 x 4/2]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80123C8-C942-4241-8367-2362DC1485C8}"/>
              </a:ext>
            </a:extLst>
          </p:cNvPr>
          <p:cNvCxnSpPr>
            <a:cxnSpLocks/>
          </p:cNvCxnSpPr>
          <p:nvPr/>
        </p:nvCxnSpPr>
        <p:spPr>
          <a:xfrm>
            <a:off x="4069585" y="3792840"/>
            <a:ext cx="29312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3C73475-A28D-4CD8-A745-8D1A258B4A63}"/>
              </a:ext>
            </a:extLst>
          </p:cNvPr>
          <p:cNvCxnSpPr>
            <a:cxnSpLocks/>
          </p:cNvCxnSpPr>
          <p:nvPr/>
        </p:nvCxnSpPr>
        <p:spPr>
          <a:xfrm>
            <a:off x="4773651" y="3999845"/>
            <a:ext cx="22272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3ECFF94-654A-4727-A55A-223803E124A9}"/>
              </a:ext>
            </a:extLst>
          </p:cNvPr>
          <p:cNvSpPr txBox="1"/>
          <p:nvPr/>
        </p:nvSpPr>
        <p:spPr>
          <a:xfrm>
            <a:off x="7182393" y="386904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[1 x 3 x 3]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E3E27A1-F2F1-4D3B-A825-7C47FBDC1640}"/>
              </a:ext>
            </a:extLst>
          </p:cNvPr>
          <p:cNvCxnSpPr>
            <a:cxnSpLocks/>
          </p:cNvCxnSpPr>
          <p:nvPr/>
        </p:nvCxnSpPr>
        <p:spPr>
          <a:xfrm>
            <a:off x="3223486" y="5135865"/>
            <a:ext cx="37773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AFF134A-F6C4-4E45-9B90-4C4D4628F5A6}"/>
              </a:ext>
            </a:extLst>
          </p:cNvPr>
          <p:cNvSpPr txBox="1"/>
          <p:nvPr/>
        </p:nvSpPr>
        <p:spPr>
          <a:xfrm>
            <a:off x="7182393" y="495932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[1 x 3 x 4]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F7F807E-8508-4AB9-9278-ACEE99C189EF}"/>
              </a:ext>
            </a:extLst>
          </p:cNvPr>
          <p:cNvCxnSpPr>
            <a:cxnSpLocks/>
          </p:cNvCxnSpPr>
          <p:nvPr/>
        </p:nvCxnSpPr>
        <p:spPr>
          <a:xfrm>
            <a:off x="4773651" y="5352395"/>
            <a:ext cx="22272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741D4EF-D1B6-4172-BE9B-38446292E3F0}"/>
              </a:ext>
            </a:extLst>
          </p:cNvPr>
          <p:cNvSpPr txBox="1"/>
          <p:nvPr/>
        </p:nvSpPr>
        <p:spPr>
          <a:xfrm>
            <a:off x="7182393" y="5221590"/>
            <a:ext cx="9348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[1 x 2 x 3 x 3]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AEE7659F-CB4F-47E5-98CB-F8E50AB65E57}"/>
              </a:ext>
            </a:extLst>
          </p:cNvPr>
          <p:cNvCxnSpPr>
            <a:cxnSpLocks/>
            <a:stCxn id="13" idx="3"/>
            <a:endCxn id="34" idx="3"/>
          </p:cNvCxnSpPr>
          <p:nvPr/>
        </p:nvCxnSpPr>
        <p:spPr>
          <a:xfrm>
            <a:off x="7951807" y="962025"/>
            <a:ext cx="165457" cy="4390370"/>
          </a:xfrm>
          <a:prstGeom prst="bentConnector3">
            <a:avLst>
              <a:gd name="adj1" fmla="val 1308924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94C6814D-331C-46D8-9BDA-A4A6CF189728}"/>
              </a:ext>
            </a:extLst>
          </p:cNvPr>
          <p:cNvSpPr/>
          <p:nvPr/>
        </p:nvSpPr>
        <p:spPr>
          <a:xfrm>
            <a:off x="9277351" y="2247900"/>
            <a:ext cx="1676400" cy="154494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We have equal dimensions for input and outputs</a:t>
            </a:r>
          </a:p>
        </p:txBody>
      </p:sp>
    </p:spTree>
    <p:extLst>
      <p:ext uri="{BB962C8B-B14F-4D97-AF65-F5344CB8AC3E}">
        <p14:creationId xmlns:p14="http://schemas.microsoft.com/office/powerpoint/2010/main" val="3475215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A1209-E3DF-480B-85EA-2A7D3C27E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081C0-74D0-4215-B905-7E9C5FB3C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Self-Head Attention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Multi-Head Attention</a:t>
            </a:r>
          </a:p>
        </p:txBody>
      </p:sp>
    </p:spTree>
    <p:extLst>
      <p:ext uri="{BB962C8B-B14F-4D97-AF65-F5344CB8AC3E}">
        <p14:creationId xmlns:p14="http://schemas.microsoft.com/office/powerpoint/2010/main" val="970904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55B72-6908-4545-8A09-32F3D9389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55" y="492796"/>
            <a:ext cx="2190782" cy="1012618"/>
          </a:xfrm>
        </p:spPr>
        <p:txBody>
          <a:bodyPr anchor="t">
            <a:normAutofit fontScale="90000"/>
          </a:bodyPr>
          <a:lstStyle/>
          <a:p>
            <a:r>
              <a:rPr lang="en-US" sz="2300" dirty="0">
                <a:solidFill>
                  <a:schemeClr val="bg1"/>
                </a:solidFill>
              </a:rPr>
              <a:t>High Level Overview of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E17CE-124A-419C-8189-B498E84D2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190" y="1458747"/>
            <a:ext cx="6390623" cy="450139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Originally designed for Natural Language Processing.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Here we are working with encoder and decoder architecture.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Output of last encoder layer is sent to decoder layer.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Both the encoder and encode has N layers.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After N amounts of layer’s, we are going to use linear projections over the hidden representations and 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softmax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which will output a word.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Output of one word is used to create the next time step of the decoder.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3DFE8E-A877-4ECB-BF6F-8A93B6544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644" y="492796"/>
            <a:ext cx="3829050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57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340D6-4071-4C9E-82AC-17F9901A7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6757"/>
            <a:ext cx="10515600" cy="4351338"/>
          </a:xfrm>
        </p:spPr>
        <p:txBody>
          <a:bodyPr/>
          <a:lstStyle/>
          <a:p>
            <a:r>
              <a:rPr lang="en-US" dirty="0"/>
              <a:t>Feed in inputs to transformers and we decode the words into outputs.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632EB0-E0DC-4FB6-9FD7-1D8E77D2E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2" y="1408421"/>
            <a:ext cx="8253413" cy="20205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CA2066-E9B5-42E0-843E-8634D7A11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063" y="3777167"/>
            <a:ext cx="8329612" cy="191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66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5847C-5EC5-483A-8386-8FF86C37B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76" y="1806526"/>
            <a:ext cx="5452872" cy="3605683"/>
          </a:xfrm>
        </p:spPr>
        <p:txBody>
          <a:bodyPr>
            <a:normAutofit/>
          </a:bodyPr>
          <a:lstStyle/>
          <a:p>
            <a:r>
              <a:rPr lang="en-US" sz="1600" dirty="0"/>
              <a:t>Output of one encoder layer will be input to next encoder layer.</a:t>
            </a:r>
          </a:p>
          <a:p>
            <a:r>
              <a:rPr lang="en-US" sz="1600" dirty="0"/>
              <a:t>Encoder sublayers</a:t>
            </a:r>
          </a:p>
          <a:p>
            <a:pPr marL="0" indent="0">
              <a:buNone/>
            </a:pPr>
            <a:r>
              <a:rPr lang="en-US" sz="1600" dirty="0"/>
              <a:t>   [1] Multi-head self attention (core of how transformers work)</a:t>
            </a:r>
          </a:p>
          <a:p>
            <a:pPr marL="0" indent="0">
              <a:buNone/>
            </a:pPr>
            <a:r>
              <a:rPr lang="en-US" sz="1600" dirty="0"/>
              <a:t>         Residual and Norm</a:t>
            </a:r>
          </a:p>
          <a:p>
            <a:pPr marL="0" indent="0">
              <a:buNone/>
            </a:pPr>
            <a:r>
              <a:rPr lang="en-US" sz="1600" dirty="0"/>
              <a:t>   [2] Position-wise FFN</a:t>
            </a:r>
          </a:p>
          <a:p>
            <a:pPr marL="0" indent="0">
              <a:buNone/>
            </a:pPr>
            <a:r>
              <a:rPr lang="en-US" sz="1600" dirty="0"/>
              <a:t>         Residual and Norm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DDF2E6-1E82-49A1-9562-C56B47666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744" y="1952651"/>
            <a:ext cx="5678424" cy="21064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EF1C40-00FD-4882-981B-833F769EE101}"/>
              </a:ext>
            </a:extLst>
          </p:cNvPr>
          <p:cNvSpPr txBox="1"/>
          <p:nvPr/>
        </p:nvSpPr>
        <p:spPr>
          <a:xfrm>
            <a:off x="502920" y="548640"/>
            <a:ext cx="10954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Sublayers of Encoders</a:t>
            </a:r>
          </a:p>
        </p:txBody>
      </p:sp>
    </p:spTree>
    <p:extLst>
      <p:ext uri="{BB962C8B-B14F-4D97-AF65-F5344CB8AC3E}">
        <p14:creationId xmlns:p14="http://schemas.microsoft.com/office/powerpoint/2010/main" val="2655717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041E0-3362-47E4-8C8C-26ECA319A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Architecture of Single Encoder Layer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F2EE9B-FED0-405E-988A-C210A8162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824" y="1671232"/>
            <a:ext cx="5480304" cy="351553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95C5FF-AD4B-47DE-8F6A-F1083B8C9507}"/>
              </a:ext>
            </a:extLst>
          </p:cNvPr>
          <p:cNvSpPr txBox="1"/>
          <p:nvPr/>
        </p:nvSpPr>
        <p:spPr>
          <a:xfrm>
            <a:off x="6318504" y="1671232"/>
            <a:ext cx="56052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/>
              <a:t>We have 4 dimensions representing each of our words.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In this case we have 3 words.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In transformers dimensionality is fixed in every layer of the model.</a:t>
            </a:r>
          </a:p>
          <a:p>
            <a:pPr marL="285750" indent="-285750">
              <a:buFontTx/>
              <a:buChar char="-"/>
            </a:pP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B8C716-C72E-4261-8518-C0CEAF289FFB}"/>
              </a:ext>
            </a:extLst>
          </p:cNvPr>
          <p:cNvSpPr/>
          <p:nvPr/>
        </p:nvSpPr>
        <p:spPr>
          <a:xfrm>
            <a:off x="1679447" y="5670335"/>
            <a:ext cx="384048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W1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78D3ED-24BD-4077-8C36-59747EBF6059}"/>
              </a:ext>
            </a:extLst>
          </p:cNvPr>
          <p:cNvSpPr/>
          <p:nvPr/>
        </p:nvSpPr>
        <p:spPr>
          <a:xfrm>
            <a:off x="3002279" y="5670335"/>
            <a:ext cx="384048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W1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62B2C4-549B-48B2-9B0E-3939F542F2D9}"/>
              </a:ext>
            </a:extLst>
          </p:cNvPr>
          <p:cNvSpPr/>
          <p:nvPr/>
        </p:nvSpPr>
        <p:spPr>
          <a:xfrm>
            <a:off x="4325111" y="5670335"/>
            <a:ext cx="384048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W1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4921CE-32A7-4E63-A4C1-C60C3DB81D6E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871471" y="5186767"/>
            <a:ext cx="0" cy="483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4586D8-97A9-42AD-8230-519B280DB87C}"/>
              </a:ext>
            </a:extLst>
          </p:cNvPr>
          <p:cNvCxnSpPr>
            <a:cxnSpLocks/>
          </p:cNvCxnSpPr>
          <p:nvPr/>
        </p:nvCxnSpPr>
        <p:spPr>
          <a:xfrm>
            <a:off x="4514087" y="5186767"/>
            <a:ext cx="0" cy="483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0C1C0D0-635A-48DE-8494-3CDA977418D7}"/>
              </a:ext>
            </a:extLst>
          </p:cNvPr>
          <p:cNvCxnSpPr>
            <a:cxnSpLocks/>
          </p:cNvCxnSpPr>
          <p:nvPr/>
        </p:nvCxnSpPr>
        <p:spPr>
          <a:xfrm>
            <a:off x="3194303" y="5196975"/>
            <a:ext cx="0" cy="483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0D9D791-C1D9-4B9C-94B5-6C696036ABA3}"/>
              </a:ext>
            </a:extLst>
          </p:cNvPr>
          <p:cNvSpPr/>
          <p:nvPr/>
        </p:nvSpPr>
        <p:spPr>
          <a:xfrm>
            <a:off x="2350008" y="6114454"/>
            <a:ext cx="1773935" cy="576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Dimension of each word = 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842785-0127-4D85-B447-7CB32C5E38FE}"/>
              </a:ext>
            </a:extLst>
          </p:cNvPr>
          <p:cNvSpPr/>
          <p:nvPr/>
        </p:nvSpPr>
        <p:spPr>
          <a:xfrm>
            <a:off x="6647688" y="3547872"/>
            <a:ext cx="2377440" cy="896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Outputs of Self-Attention will be taken into the form of representations which are hidden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2A6EFB2-994B-4483-8DF3-A5321FFA5C51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5065776" y="3328416"/>
            <a:ext cx="1581912" cy="667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913DB38-EA62-4966-8BD9-F8E9162EC560}"/>
              </a:ext>
            </a:extLst>
          </p:cNvPr>
          <p:cNvSpPr/>
          <p:nvPr/>
        </p:nvSpPr>
        <p:spPr>
          <a:xfrm>
            <a:off x="9121140" y="3724706"/>
            <a:ext cx="1773935" cy="576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Dimension of each word after attention = 4</a:t>
            </a:r>
          </a:p>
        </p:txBody>
      </p:sp>
    </p:spTree>
    <p:extLst>
      <p:ext uri="{BB962C8B-B14F-4D97-AF65-F5344CB8AC3E}">
        <p14:creationId xmlns:p14="http://schemas.microsoft.com/office/powerpoint/2010/main" val="3845180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D4BD2-56C6-4280-9B25-C748364E4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37A99-3CB8-4CD7-BB3D-DAA8856E3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Every word looks at every other word then it bases its representation of that one word based on the other words inside of the sequence.</a:t>
            </a:r>
          </a:p>
          <a:p>
            <a:r>
              <a:rPr lang="en-US" sz="2000" dirty="0"/>
              <a:t>The animal didn’t cross the street because it was too tired</a:t>
            </a:r>
          </a:p>
          <a:p>
            <a:pPr marL="0" indent="0">
              <a:buNone/>
            </a:pPr>
            <a:r>
              <a:rPr lang="en-US" sz="2000" dirty="0"/>
              <a:t>	- What does </a:t>
            </a:r>
            <a:r>
              <a:rPr lang="en-US" sz="2000" b="1" dirty="0"/>
              <a:t>it</a:t>
            </a:r>
            <a:r>
              <a:rPr lang="en-US" sz="2000" dirty="0"/>
              <a:t> refer to?</a:t>
            </a:r>
          </a:p>
          <a:p>
            <a:r>
              <a:rPr lang="en-US" sz="2000" dirty="0"/>
              <a:t>Does</a:t>
            </a:r>
            <a:r>
              <a:rPr lang="en-US" sz="2000" b="1" dirty="0"/>
              <a:t> it </a:t>
            </a:r>
            <a:r>
              <a:rPr lang="en-US" sz="2000" dirty="0"/>
              <a:t>refer to animal or street.</a:t>
            </a:r>
          </a:p>
          <a:p>
            <a:r>
              <a:rPr lang="en-US" sz="2000" dirty="0"/>
              <a:t>We use self-attention to encode one word based on every</a:t>
            </a:r>
          </a:p>
          <a:p>
            <a:pPr marL="0" indent="0">
              <a:buNone/>
            </a:pPr>
            <a:r>
              <a:rPr lang="en-US" sz="2000" dirty="0"/>
              <a:t>    other word to encode its meaning.</a:t>
            </a:r>
          </a:p>
          <a:p>
            <a:r>
              <a:rPr lang="en-US" sz="2000" dirty="0"/>
              <a:t>How?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753C14-AAD9-4A21-9EF0-D333768ED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180" y="2308302"/>
            <a:ext cx="4336681" cy="376159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AF9A610-D843-4C9E-9B35-B1F8CA8A292A}"/>
              </a:ext>
            </a:extLst>
          </p:cNvPr>
          <p:cNvSpPr/>
          <p:nvPr/>
        </p:nvSpPr>
        <p:spPr>
          <a:xfrm>
            <a:off x="5797296" y="4174681"/>
            <a:ext cx="1417320" cy="13255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It pays more attention to </a:t>
            </a:r>
            <a:r>
              <a:rPr lang="en-US" sz="1400" b="1" dirty="0"/>
              <a:t>The Animal</a:t>
            </a:r>
            <a:endParaRPr lang="en-US" sz="1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128F15-D69B-41A9-B188-8E0BC864A840}"/>
              </a:ext>
            </a:extLst>
          </p:cNvPr>
          <p:cNvCxnSpPr>
            <a:cxnSpLocks/>
            <a:endCxn id="6" idx="6"/>
          </p:cNvCxnSpPr>
          <p:nvPr/>
        </p:nvCxnSpPr>
        <p:spPr>
          <a:xfrm flipH="1">
            <a:off x="7214616" y="4837463"/>
            <a:ext cx="3749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eft Bracket 9">
            <a:extLst>
              <a:ext uri="{FF2B5EF4-FFF2-40B4-BE49-F238E27FC236}">
                <a16:creationId xmlns:a16="http://schemas.microsoft.com/office/drawing/2014/main" id="{A2EDA85D-761B-45CD-AD50-A367DBDE1460}"/>
              </a:ext>
            </a:extLst>
          </p:cNvPr>
          <p:cNvSpPr/>
          <p:nvPr/>
        </p:nvSpPr>
        <p:spPr>
          <a:xfrm>
            <a:off x="7461504" y="2761488"/>
            <a:ext cx="128016" cy="474936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ket 10">
            <a:extLst>
              <a:ext uri="{FF2B5EF4-FFF2-40B4-BE49-F238E27FC236}">
                <a16:creationId xmlns:a16="http://schemas.microsoft.com/office/drawing/2014/main" id="{497CE505-B3E9-4A46-8C05-4392D3F3B367}"/>
              </a:ext>
            </a:extLst>
          </p:cNvPr>
          <p:cNvSpPr/>
          <p:nvPr/>
        </p:nvSpPr>
        <p:spPr>
          <a:xfrm>
            <a:off x="8769096" y="2761488"/>
            <a:ext cx="45720" cy="474936"/>
          </a:xfrm>
          <a:prstGeom prst="righ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096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DE7A5-D514-4211-8847-D2417B6B3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23E0F-307B-49B9-8AF0-208228AE1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err="1"/>
              <a:t>Softmax</a:t>
            </a:r>
            <a:r>
              <a:rPr lang="en-US" sz="1800" dirty="0"/>
              <a:t> gives us a probability distribution where everything sums up to 1.</a:t>
            </a:r>
          </a:p>
          <a:p>
            <a:r>
              <a:rPr lang="en-US" sz="1800" dirty="0"/>
              <a:t>Attention will give final representations for every word in input sequence.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102798-10BF-45C8-81DD-FB886D69B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010" y="3237664"/>
            <a:ext cx="4839409" cy="23541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89875A7-D7B5-4595-8A18-286004231ED6}"/>
              </a:ext>
            </a:extLst>
          </p:cNvPr>
          <p:cNvSpPr/>
          <p:nvPr/>
        </p:nvSpPr>
        <p:spPr>
          <a:xfrm>
            <a:off x="4311369" y="4974590"/>
            <a:ext cx="1543050" cy="6057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Dimensionality of the model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F6569B-77DA-4944-892D-D5C9A3E51A39}"/>
              </a:ext>
            </a:extLst>
          </p:cNvPr>
          <p:cNvCxnSpPr>
            <a:cxnSpLocks/>
          </p:cNvCxnSpPr>
          <p:nvPr/>
        </p:nvCxnSpPr>
        <p:spPr>
          <a:xfrm>
            <a:off x="4483749" y="4863899"/>
            <a:ext cx="599145" cy="99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9EA6955-7BD8-42C3-8FC9-6F4E83542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583" y="3014562"/>
            <a:ext cx="38100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04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9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577965-CA82-4D29-85AD-4C354B7B2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Intuition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65AC56-FEA8-40CE-A3B0-E051EF18A1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40" r="2" b="2139"/>
          <a:stretch/>
        </p:blipFill>
        <p:spPr>
          <a:xfrm>
            <a:off x="1570341" y="2334249"/>
            <a:ext cx="3477909" cy="2331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56FB18-2078-4ED7-929E-E1DD261422C4}"/>
              </a:ext>
            </a:extLst>
          </p:cNvPr>
          <p:cNvSpPr txBox="1"/>
          <p:nvPr/>
        </p:nvSpPr>
        <p:spPr>
          <a:xfrm>
            <a:off x="6570550" y="5201710"/>
            <a:ext cx="4762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value of query is based on the other values.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E59921-0871-4123-87A7-739155352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650" y="1929362"/>
            <a:ext cx="4293037" cy="302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49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</TotalTime>
  <Words>883</Words>
  <Application>Microsoft Office PowerPoint</Application>
  <PresentationFormat>Widescreen</PresentationFormat>
  <Paragraphs>123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Wingdings</vt:lpstr>
      <vt:lpstr>Office Theme</vt:lpstr>
      <vt:lpstr>Transformers Illustration</vt:lpstr>
      <vt:lpstr>Contents</vt:lpstr>
      <vt:lpstr>High Level Overview of Transformers</vt:lpstr>
      <vt:lpstr>PowerPoint Presentation</vt:lpstr>
      <vt:lpstr>PowerPoint Presentation</vt:lpstr>
      <vt:lpstr>Architecture of Single Encoder Layer</vt:lpstr>
      <vt:lpstr>Self-Attention</vt:lpstr>
      <vt:lpstr>How?</vt:lpstr>
      <vt:lpstr>Intuition</vt:lpstr>
      <vt:lpstr>PowerPoint Presentation</vt:lpstr>
      <vt:lpstr>PowerPoint Presentation</vt:lpstr>
      <vt:lpstr>Self-Attention</vt:lpstr>
      <vt:lpstr>Mathematically</vt:lpstr>
      <vt:lpstr>Dimensions of Attention</vt:lpstr>
      <vt:lpstr>Scaled Dot Product</vt:lpstr>
      <vt:lpstr>Multi-Head Self-Attention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Transformers Illustration</dc:title>
  <dc:creator>Srinivas Rahul</dc:creator>
  <cp:lastModifiedBy>Srinivas Rahul</cp:lastModifiedBy>
  <cp:revision>56</cp:revision>
  <dcterms:created xsi:type="dcterms:W3CDTF">2022-02-23T16:02:04Z</dcterms:created>
  <dcterms:modified xsi:type="dcterms:W3CDTF">2022-02-23T21:17:43Z</dcterms:modified>
</cp:coreProperties>
</file>